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9" r:id="rId4"/>
    <p:sldId id="260" r:id="rId5"/>
    <p:sldId id="261" r:id="rId6"/>
    <p:sldId id="262" r:id="rId7"/>
    <p:sldId id="264" r:id="rId8"/>
    <p:sldId id="265" r:id="rId9"/>
    <p:sldId id="267" r:id="rId10"/>
    <p:sldId id="268" r:id="rId11"/>
    <p:sldId id="272" r:id="rId12"/>
    <p:sldId id="274" r:id="rId13"/>
    <p:sldId id="271" r:id="rId14"/>
    <p:sldId id="276" r:id="rId15"/>
    <p:sldId id="27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660"/>
  </p:normalViewPr>
  <p:slideViewPr>
    <p:cSldViewPr snapToGrid="0">
      <p:cViewPr varScale="1">
        <p:scale>
          <a:sx n="63" d="100"/>
          <a:sy n="63" d="100"/>
        </p:scale>
        <p:origin x="9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605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58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44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20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9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476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297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60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69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850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04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43E-40AF-418D-B8D0-2137707BB6DB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D4355-6DF4-4E43-B20B-91DB2F175D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09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846592"/>
            <a:ext cx="9144000" cy="1577294"/>
          </a:xfrm>
        </p:spPr>
        <p:txBody>
          <a:bodyPr>
            <a:normAutofit/>
          </a:bodyPr>
          <a:lstStyle/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1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Турецкий алфавит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451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43" y="252752"/>
            <a:ext cx="5689599" cy="6605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608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72420"/>
            <a:ext cx="9144000" cy="8515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2743" y="2162629"/>
            <a:ext cx="9405257" cy="2369457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Дом-у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l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Дом-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423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508001"/>
            <a:ext cx="10515600" cy="8998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правила турецкой фонетики!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7657" y="1915886"/>
            <a:ext cx="10679793" cy="4173765"/>
          </a:xfrm>
        </p:spPr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Гласные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a,</a:t>
            </a:r>
            <a:r>
              <a:rPr lang="pt-BR" sz="2800" b="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ı,</a:t>
            </a:r>
            <a:r>
              <a:rPr lang="pt-BR" sz="2800" b="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o,</a:t>
            </a:r>
            <a:r>
              <a:rPr lang="pt-BR" sz="2800" b="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u,</a:t>
            </a:r>
            <a:r>
              <a:rPr lang="pt-BR" sz="2800" b="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e,</a:t>
            </a:r>
            <a:r>
              <a:rPr lang="pt-BR" sz="2800" b="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i,</a:t>
            </a:r>
            <a:r>
              <a:rPr lang="pt-BR" sz="2800" b="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ö,</a:t>
            </a:r>
            <a:r>
              <a:rPr lang="pt-BR" sz="2800" b="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endParaRPr lang="ru-RU" sz="28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.Твёрдые гласные(гласные заднего ряда)  </a:t>
            </a:r>
            <a:r>
              <a:rPr lang="en-US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a, </a:t>
            </a:r>
            <a:r>
              <a:rPr lang="en-US" sz="2800" b="1" i="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o, u</a:t>
            </a:r>
            <a:endParaRPr lang="ru-RU" sz="28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Мягкие гласные(гласные переднего ряда)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e,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ö, ü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турецких словах после твёрдой гласной следует твёрдая </a:t>
            </a:r>
            <a:r>
              <a:rPr lang="ru-RU" sz="3600" b="1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гласная,а</a:t>
            </a:r>
            <a:r>
              <a:rPr lang="ru-RU" sz="36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мягкой-мягкая</a:t>
            </a:r>
          </a:p>
        </p:txBody>
      </p:sp>
    </p:spTree>
    <p:extLst>
      <p:ext uri="{BB962C8B-B14F-4D97-AF65-F5344CB8AC3E}">
        <p14:creationId xmlns:p14="http://schemas.microsoft.com/office/powerpoint/2010/main" val="2119163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566059"/>
            <a:ext cx="10515600" cy="1045028"/>
          </a:xfrm>
        </p:spPr>
        <p:txBody>
          <a:bodyPr/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2177143"/>
            <a:ext cx="10515600" cy="3912507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Araba,masa,kapı,ışık,öğrenci,ödev,işçi</a:t>
            </a:r>
          </a:p>
          <a:p>
            <a:endParaRPr lang="ru-RU" sz="4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Pilot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metro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taksi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çikolata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442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62858"/>
            <a:ext cx="10515600" cy="116114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Закон малой гармонии гласных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799771"/>
            <a:ext cx="10737850" cy="4289879"/>
          </a:xfrm>
        </p:spPr>
        <p:txBody>
          <a:bodyPr/>
          <a:lstStyle/>
          <a:p>
            <a:pPr lvl="0"/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1.Губные гласные  </a:t>
            </a:r>
            <a:r>
              <a:rPr lang="pt-BR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o,</a:t>
            </a:r>
            <a:r>
              <a:rPr lang="pt-BR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u,</a:t>
            </a:r>
            <a:r>
              <a:rPr lang="pt-BR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pt-B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endParaRPr lang="ru-RU" sz="3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2.Негубные гласные </a:t>
            </a:r>
            <a:r>
              <a:rPr lang="pt-B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 ı, </a:t>
            </a:r>
            <a:r>
              <a:rPr lang="pt-BR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pt-BR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турецком языке за губной гласной следует 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губная,за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негубной -негубная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073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6769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847295"/>
            <a:ext cx="9144000" cy="16557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yapt</a:t>
            </a: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ım,oldum, </a:t>
            </a:r>
            <a:r>
              <a:rPr lang="pt-BR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gezdim,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üzüldüm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116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48343"/>
            <a:ext cx="10515600" cy="92891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гласных,которую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нужно запомнить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1" y="1785257"/>
            <a:ext cx="11350170" cy="4542972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 I 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I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E, 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– </a:t>
            </a:r>
            <a:r>
              <a:rPr lang="en-US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3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O,U 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U</a:t>
            </a:r>
          </a:p>
          <a:p>
            <a:pPr algn="ctr"/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Ö,Ü – Ü</a:t>
            </a:r>
          </a:p>
          <a:p>
            <a:pPr algn="ctr"/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-LIK,-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,-LUK,-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LÜK        KALEM       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KALEMLiK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GÖZ            GÖZLÜK </a:t>
            </a:r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5697765" y="5283556"/>
            <a:ext cx="551542" cy="14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151086" y="4821931"/>
            <a:ext cx="4209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086" y="4739628"/>
            <a:ext cx="506012" cy="16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90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64457"/>
            <a:ext cx="9144000" cy="107405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E,i,Ö,Ü – E                  </a:t>
            </a:r>
            <a:r>
              <a:rPr lang="en-US" sz="4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A,I,O,U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A</a:t>
            </a:r>
            <a:endParaRPr lang="ru-RU" sz="4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046514"/>
            <a:ext cx="9144000" cy="3211286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-LAR,-LER       ARABA          ARABALAR</a:t>
            </a:r>
          </a:p>
          <a:p>
            <a:pPr lvl="0"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            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GÖZLER </a:t>
            </a: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3541485" y="2786742"/>
            <a:ext cx="65314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5776685" y="2786742"/>
            <a:ext cx="754742" cy="14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573485" y="3381829"/>
            <a:ext cx="7547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80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107" y="519567"/>
            <a:ext cx="10515600" cy="123666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Закон гармонии согласных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8971" y="2119087"/>
            <a:ext cx="11248572" cy="3970564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Согласные в турецком языке тоже делятся на 2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Звонкие и </a:t>
            </a:r>
            <a:r>
              <a:rPr lang="ru-RU" sz="3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глухие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.Чтобы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запомнить все  глухие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согласные,выучите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выражение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FISTIKÇI, ŞAHAP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Шахап,продавец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фисташек).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согласные в нем – глухие</a:t>
            </a:r>
          </a:p>
          <a:p>
            <a:pPr algn="just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evde,sokakta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564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73" y="290372"/>
            <a:ext cx="10515600" cy="116994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гармонии слога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5373" y="1678675"/>
            <a:ext cx="10652077" cy="4410975"/>
          </a:xfrm>
        </p:spPr>
        <p:txBody>
          <a:bodyPr>
            <a:normAutofit/>
          </a:bodyPr>
          <a:lstStyle/>
          <a:p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Гласный,находящийся в закрытом слоге влияет на согласные,в окружении которых он находится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гол, </a:t>
            </a:r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göl –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гёль,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–бол,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böl–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бёль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т.е.мягкий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гласный смягчает обе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согласные,в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окружении которых находится.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683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8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чередования гласных и согласных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1319" y="1825625"/>
            <a:ext cx="6018663" cy="483448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турецком языке наблюдается чередование гласных и согласных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звуков.То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есть 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исконно турецких словах не бывает подряд 2 гласных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(согласные встречаются в аффиксах).Обязательно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чередуются.Если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 слову, заканчивающемуся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гласную,прибавляется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аффикс,на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гласную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начинающийся,между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ними вставляются промежуточные согласные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y,n,s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ş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09981" y="1825625"/>
            <a:ext cx="5227093" cy="4493288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исключения,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</a:t>
            </a:r>
            <a:r>
              <a:rPr lang="en-US" sz="3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-это арабское з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имствование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какое-нибудь составное слово.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594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429" y="314960"/>
            <a:ext cx="11016343" cy="11611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Местоимения личные и</a:t>
            </a:r>
            <a:r>
              <a:rPr lang="en-US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притяжательные</a:t>
            </a:r>
            <a:endParaRPr lang="ru-RU" sz="53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429" y="1669143"/>
            <a:ext cx="10232571" cy="4949371"/>
          </a:xfrm>
        </p:spPr>
        <p:txBody>
          <a:bodyPr>
            <a:norm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 - Я </a:t>
            </a:r>
            <a:endParaRPr lang="en-US" sz="3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3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Ты </a:t>
            </a:r>
            <a:endParaRPr lang="en-US" sz="3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Он, </a:t>
            </a:r>
            <a:r>
              <a:rPr lang="ru-RU" sz="3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она,оно</a:t>
            </a:r>
            <a:r>
              <a:rPr lang="en-US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тур.языке нет родов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</a:t>
            </a:r>
            <a:endParaRPr lang="ru-RU" sz="3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3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вы/Вы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3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они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167407"/>
              </p:ext>
            </p:extLst>
          </p:nvPr>
        </p:nvGraphicFramePr>
        <p:xfrm>
          <a:off x="1233713" y="4688114"/>
          <a:ext cx="9927772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8232"/>
                <a:gridCol w="3935653"/>
                <a:gridCol w="986973"/>
                <a:gridCol w="3976914"/>
              </a:tblGrid>
              <a:tr h="57150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-(y)ım,-(y)im,-(y)um,-(y)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üm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-(y)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,-(y)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,-(y)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,-(y)üz</a:t>
                      </a: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0806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-sım,-sin,-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sun,sün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sınız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,-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siniz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,-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sunuz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,-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sünüz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-lar,-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36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рассмотрим на примерах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5660" y="1690688"/>
            <a:ext cx="5774140" cy="4486275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öğretmen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-учитель(последняя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гласная основы-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е,значит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аффикс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будет-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öğretm</a:t>
            </a:r>
            <a:r>
              <a:rPr lang="en-US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 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öğretm</a:t>
            </a:r>
            <a:r>
              <a:rPr lang="en-US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 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öğretm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Biz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öğretm</a:t>
            </a:r>
            <a:r>
              <a:rPr lang="en-US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  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öğretm</a:t>
            </a:r>
            <a:r>
              <a:rPr lang="en-US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siniz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Onlar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öğretm</a:t>
            </a:r>
            <a:r>
              <a:rPr lang="en-US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9800" y="1690688"/>
            <a:ext cx="5334000" cy="4486275"/>
          </a:xfrm>
        </p:spPr>
        <p:txBody>
          <a:bodyPr/>
          <a:lstStyle/>
          <a:p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avukat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-адвокат(последняя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гласная основы-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а,значит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аффиксе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 </a:t>
            </a:r>
            <a:r>
              <a:rPr lang="en-US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avuk</a:t>
            </a:r>
            <a:r>
              <a:rPr lang="en-US" sz="2400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 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avuk</a:t>
            </a:r>
            <a:r>
              <a:rPr lang="en-US" sz="24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   </a:t>
            </a:r>
            <a:r>
              <a:rPr lang="en-US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avuk</a:t>
            </a:r>
            <a:r>
              <a:rPr lang="en-US" sz="2400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 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avuk</a:t>
            </a:r>
            <a:r>
              <a:rPr lang="en-US" sz="24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   </a:t>
            </a:r>
            <a:r>
              <a:rPr lang="en-US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avuk</a:t>
            </a:r>
            <a:r>
              <a:rPr lang="en-US" sz="2400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siniz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 </a:t>
            </a:r>
            <a:r>
              <a:rPr lang="en-US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avuk</a:t>
            </a:r>
            <a:r>
              <a:rPr lang="en-US" sz="2400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5503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4149" y="491319"/>
            <a:ext cx="11013744" cy="5754736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ünlü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знаменитый ((последняя гласная основы-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,значит в аффиксе будет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,основа заканчивается на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гласную,значит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первом лице появляется-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-)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ünl</a:t>
            </a:r>
            <a:r>
              <a:rPr lang="en-US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üm</a:t>
            </a:r>
            <a:endParaRPr 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 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ünl</a:t>
            </a:r>
            <a:r>
              <a:rPr lang="en-US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sün</a:t>
            </a:r>
            <a:endParaRPr 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 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ünlü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Biz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ünl</a:t>
            </a:r>
            <a:r>
              <a:rPr lang="en-US" sz="22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</a:t>
            </a:r>
            <a:endParaRPr 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ünl</a:t>
            </a:r>
            <a:r>
              <a:rPr lang="en-US" sz="22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sünüz</a:t>
            </a:r>
            <a:endParaRPr 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Onlar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ünl</a:t>
            </a:r>
            <a:r>
              <a:rPr lang="en-US" sz="22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endParaRPr lang="ru-RU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еще!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внимательны,склоняя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слова,которые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заканчиваются на согласные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p,k,t,ç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Находясь между двумя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гласными,эти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буквы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меняютс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соответсвенно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ğ,d,c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</a:p>
          <a:p>
            <a:pPr algn="l"/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küçük -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küçüğüm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(Еще одно дополнительное фонетическое правило-правило озвончения согласных.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Надо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запомнить,что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согласные </a:t>
            </a:r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меняются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заимствованных словах и в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словах,состоящих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одного слога!)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426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440</Words>
  <Application>Microsoft Office PowerPoint</Application>
  <PresentationFormat>Широкоэкранный</PresentationFormat>
  <Paragraphs>99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Урок 1</vt:lpstr>
      <vt:lpstr>Презентация PowerPoint</vt:lpstr>
      <vt:lpstr>Пример </vt:lpstr>
      <vt:lpstr>Главные правила турецкой фонетики!</vt:lpstr>
      <vt:lpstr>Например </vt:lpstr>
      <vt:lpstr>Закон малой гармонии гласных</vt:lpstr>
      <vt:lpstr>Например</vt:lpstr>
      <vt:lpstr>Схема гласных,которую нужно запомнить</vt:lpstr>
      <vt:lpstr>E,i,Ö,Ü – E                  A,I,O,U–  A</vt:lpstr>
      <vt:lpstr>Закон гармонии согласных</vt:lpstr>
      <vt:lpstr>Закон гармонии слога</vt:lpstr>
      <vt:lpstr>Закон чередования гласных и согласных</vt:lpstr>
      <vt:lpstr>  Местоимения личные и притяжательные</vt:lpstr>
      <vt:lpstr>Давайте рассмотрим на примерах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1</dc:title>
  <dc:creator>PC2019</dc:creator>
  <cp:lastModifiedBy>PC2019</cp:lastModifiedBy>
  <cp:revision>26</cp:revision>
  <dcterms:created xsi:type="dcterms:W3CDTF">2022-01-26T19:37:05Z</dcterms:created>
  <dcterms:modified xsi:type="dcterms:W3CDTF">2022-02-01T17:28:57Z</dcterms:modified>
</cp:coreProperties>
</file>